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11125" y="204350"/>
            <a:ext cx="707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F1114"/>
                </a:solidFill>
                <a:highlight>
                  <a:srgbClr val="FFFFFF"/>
                </a:highlight>
              </a:rPr>
              <a:t>Salifort Motors</a:t>
            </a:r>
            <a:endParaRPr b="1" sz="18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Google Sans"/>
                <a:ea typeface="Google Sans"/>
                <a:cs typeface="Google Sans"/>
                <a:sym typeface="Google Sans"/>
              </a:rPr>
              <a:t>Executive summary: </a:t>
            </a:r>
            <a:r>
              <a:rPr b="1" lang="en" sz="1800">
                <a:latin typeface="Google Sans"/>
                <a:ea typeface="Google Sans"/>
                <a:cs typeface="Google Sans"/>
                <a:sym typeface="Google Sans"/>
              </a:rPr>
              <a:t>Employee Leaving Model</a:t>
            </a:r>
            <a:endParaRPr b="1"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91175" y="1156900"/>
            <a:ext cx="2721900" cy="18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F1114"/>
                </a:solidFill>
                <a:highlight>
                  <a:srgbClr val="FFFFFF"/>
                </a:highlight>
              </a:rPr>
              <a:t>Currently, there is a high rate of turnover among Salifort employees. the high turnover rate is costly in the financial sense.</a:t>
            </a:r>
            <a:endParaRPr sz="1100">
              <a:solidFill>
                <a:srgbClr val="0F1114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F1114"/>
                </a:solidFill>
                <a:highlight>
                  <a:srgbClr val="FFFFFF"/>
                </a:highlight>
              </a:rPr>
              <a:t>Salifort’s senior leadership team has asked the data team to build a model to predict employee leavings, and to come up with ideas for how to increase employee retention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6" name="Google Shape;416;p16"/>
          <p:cNvSpPr txBox="1"/>
          <p:nvPr/>
        </p:nvSpPr>
        <p:spPr>
          <a:xfrm>
            <a:off x="3194325" y="-111125"/>
            <a:ext cx="46257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Google Advanced Data Analytics Capstone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7" name="Google Shape;417;p16"/>
          <p:cNvSpPr txBox="1"/>
          <p:nvPr/>
        </p:nvSpPr>
        <p:spPr>
          <a:xfrm>
            <a:off x="0" y="3207450"/>
            <a:ext cx="27219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rgbClr val="0F1114"/>
              </a:buClr>
              <a:buSzPts val="1100"/>
              <a:buChar char="●"/>
            </a:pPr>
            <a:r>
              <a:rPr lang="en" sz="1100">
                <a:solidFill>
                  <a:srgbClr val="0F1114"/>
                </a:solidFill>
                <a:highlight>
                  <a:srgbClr val="FFFFFF"/>
                </a:highlight>
              </a:rPr>
              <a:t>The data team as performed exploratory data analysis on the dataset at hand.</a:t>
            </a:r>
            <a:endParaRPr sz="1100">
              <a:solidFill>
                <a:srgbClr val="0F1114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F1114"/>
              </a:buClr>
              <a:buSzPts val="1100"/>
              <a:buChar char="●"/>
            </a:pPr>
            <a:r>
              <a:rPr lang="en" sz="1100">
                <a:solidFill>
                  <a:srgbClr val="0F1114"/>
                </a:solidFill>
                <a:highlight>
                  <a:srgbClr val="FFFFFF"/>
                </a:highlight>
              </a:rPr>
              <a:t>Initial insights were made by analyzing visual patterns.</a:t>
            </a:r>
            <a:endParaRPr sz="1100">
              <a:solidFill>
                <a:srgbClr val="0F1114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F1114"/>
              </a:buClr>
              <a:buSzPts val="1100"/>
              <a:buChar char="●"/>
            </a:pPr>
            <a:r>
              <a:rPr lang="en" sz="1100">
                <a:solidFill>
                  <a:srgbClr val="0F1114"/>
                </a:solidFill>
                <a:highlight>
                  <a:srgbClr val="FFFFFF"/>
                </a:highlight>
              </a:rPr>
              <a:t>A champion XGBoost model was selected which </a:t>
            </a:r>
            <a:r>
              <a:rPr lang="en" sz="1100">
                <a:solidFill>
                  <a:srgbClr val="0F1114"/>
                </a:solidFill>
                <a:highlight>
                  <a:srgbClr val="FFFFFF"/>
                </a:highlight>
              </a:rPr>
              <a:t>predicted</a:t>
            </a:r>
            <a:r>
              <a:rPr lang="en" sz="1100">
                <a:solidFill>
                  <a:srgbClr val="0F1114"/>
                </a:solidFill>
                <a:highlight>
                  <a:srgbClr val="FFFFFF"/>
                </a:highlight>
              </a:rPr>
              <a:t> leaving with high score.</a:t>
            </a:r>
            <a:endParaRPr sz="1100">
              <a:solidFill>
                <a:srgbClr val="0F1114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F1114"/>
              </a:buClr>
              <a:buSzPts val="1100"/>
              <a:buChar char="●"/>
            </a:pPr>
            <a:r>
              <a:rPr lang="en" sz="1100">
                <a:solidFill>
                  <a:srgbClr val="0F1114"/>
                </a:solidFill>
                <a:highlight>
                  <a:schemeClr val="lt1"/>
                </a:highlight>
              </a:rPr>
              <a:t>A reshuffling in train-test data is suggested to make sure the model is not overfitted to current data.</a:t>
            </a:r>
            <a:endParaRPr sz="1100">
              <a:solidFill>
                <a:srgbClr val="0F1114"/>
              </a:solidFill>
              <a:highlight>
                <a:srgbClr val="FFFFFF"/>
              </a:highlight>
            </a:endParaRPr>
          </a:p>
        </p:txBody>
      </p:sp>
      <p:sp>
        <p:nvSpPr>
          <p:cNvPr id="418" name="Google Shape;418;p16"/>
          <p:cNvSpPr txBox="1"/>
          <p:nvPr/>
        </p:nvSpPr>
        <p:spPr>
          <a:xfrm>
            <a:off x="0" y="7755902"/>
            <a:ext cx="26277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rgbClr val="0F1114"/>
              </a:buClr>
              <a:buSzPts val="1100"/>
              <a:buChar char="●"/>
            </a:pPr>
            <a:r>
              <a:rPr lang="en" sz="1100">
                <a:solidFill>
                  <a:srgbClr val="0F1114"/>
                </a:solidFill>
                <a:highlight>
                  <a:schemeClr val="lt1"/>
                </a:highlight>
              </a:rPr>
              <a:t>top important features:</a:t>
            </a:r>
            <a:endParaRPr sz="1100">
              <a:solidFill>
                <a:srgbClr val="0F1114"/>
              </a:solidFill>
              <a:highlight>
                <a:schemeClr val="lt1"/>
              </a:highlight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rgbClr val="0F1114"/>
              </a:buClr>
              <a:buSzPts val="1100"/>
              <a:buChar char="●"/>
            </a:pPr>
            <a:r>
              <a:rPr lang="en" sz="1100">
                <a:solidFill>
                  <a:srgbClr val="0F1114"/>
                </a:solidFill>
                <a:highlight>
                  <a:schemeClr val="lt1"/>
                </a:highlight>
              </a:rPr>
              <a:t>`department` has no significant effect on leaving.</a:t>
            </a:r>
            <a:endParaRPr sz="1100">
              <a:solidFill>
                <a:srgbClr val="0F1114"/>
              </a:solidFill>
              <a:highlight>
                <a:schemeClr val="lt1"/>
              </a:highlight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rgbClr val="0F1114"/>
              </a:buClr>
              <a:buSzPts val="1100"/>
              <a:buChar char="●"/>
            </a:pPr>
            <a:r>
              <a:rPr lang="en" sz="1100">
                <a:solidFill>
                  <a:srgbClr val="0F1114"/>
                </a:solidFill>
                <a:highlight>
                  <a:schemeClr val="lt1"/>
                </a:highlight>
              </a:rPr>
              <a:t>The main score of interest was `recall`, with </a:t>
            </a:r>
            <a:r>
              <a:rPr b="1" lang="en" sz="1100">
                <a:solidFill>
                  <a:srgbClr val="0F1114"/>
                </a:solidFill>
                <a:highlight>
                  <a:schemeClr val="lt1"/>
                </a:highlight>
              </a:rPr>
              <a:t>93% score</a:t>
            </a:r>
            <a:r>
              <a:rPr lang="en" sz="1100">
                <a:solidFill>
                  <a:srgbClr val="0F1114"/>
                </a:solidFill>
                <a:highlight>
                  <a:schemeClr val="lt1"/>
                </a:highlight>
              </a:rPr>
              <a:t>; only </a:t>
            </a:r>
            <a:r>
              <a:rPr b="1" lang="en" sz="1100">
                <a:solidFill>
                  <a:srgbClr val="0F1114"/>
                </a:solidFill>
                <a:highlight>
                  <a:schemeClr val="lt1"/>
                </a:highlight>
              </a:rPr>
              <a:t>7%</a:t>
            </a:r>
            <a:r>
              <a:rPr lang="en" sz="1100">
                <a:solidFill>
                  <a:srgbClr val="0F1114"/>
                </a:solidFill>
                <a:highlight>
                  <a:schemeClr val="lt1"/>
                </a:highlight>
              </a:rPr>
              <a:t> of</a:t>
            </a:r>
            <a:r>
              <a:rPr lang="en" sz="1100">
                <a:solidFill>
                  <a:srgbClr val="0F1114"/>
                </a:solidFill>
                <a:highlight>
                  <a:schemeClr val="lt1"/>
                </a:highlight>
              </a:rPr>
              <a:t> actual leaving employees are mispredicted as retaining.</a:t>
            </a:r>
            <a:endParaRPr sz="1100">
              <a:solidFill>
                <a:srgbClr val="0F1114"/>
              </a:solidFill>
              <a:highlight>
                <a:schemeClr val="lt1"/>
              </a:highlight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rgbClr val="0F1114"/>
              </a:buClr>
              <a:buSzPts val="1100"/>
              <a:buChar char="●"/>
            </a:pPr>
            <a:r>
              <a:rPr lang="en" sz="1100">
                <a:solidFill>
                  <a:srgbClr val="0F1114"/>
                </a:solidFill>
                <a:highlight>
                  <a:schemeClr val="lt1"/>
                </a:highlight>
              </a:rPr>
              <a:t>`satisfaction_level` must be examined in more details, as it certainly contains fundamental criteria for leaving or retention.</a:t>
            </a:r>
            <a:endParaRPr sz="1100">
              <a:solidFill>
                <a:srgbClr val="0F1114"/>
              </a:solidFill>
              <a:highlight>
                <a:schemeClr val="lt1"/>
              </a:highlight>
            </a:endParaRPr>
          </a:p>
        </p:txBody>
      </p:sp>
      <p:sp>
        <p:nvSpPr>
          <p:cNvPr id="419" name="Google Shape;419;p16"/>
          <p:cNvSpPr txBox="1"/>
          <p:nvPr/>
        </p:nvSpPr>
        <p:spPr>
          <a:xfrm>
            <a:off x="152125" y="5731175"/>
            <a:ext cx="30000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Making </a:t>
            </a:r>
            <a:r>
              <a:rPr lang="en" sz="1100"/>
              <a:t>decisions</a:t>
            </a:r>
            <a:r>
              <a:rPr lang="en" sz="1100"/>
              <a:t> to regulate the most important features to minimize leaving, e.g.: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policing average_monthly_hours 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regulating number_projects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motivating packages for employees between 3 to 5 years of presence in the company.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motivating packages for well-performed employees.</a:t>
            </a:r>
            <a:endParaRPr sz="1100"/>
          </a:p>
        </p:txBody>
      </p:sp>
      <p:pic>
        <p:nvPicPr>
          <p:cNvPr id="420" name="Google Shape;42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6200" y="6566313"/>
            <a:ext cx="3059649" cy="123944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657225" rotWithShape="0" algn="bl" dir="10800000" dist="66675">
              <a:srgbClr val="000000">
                <a:alpha val="56000"/>
              </a:srgbClr>
            </a:outerShdw>
          </a:effectLst>
        </p:spPr>
      </p:pic>
      <p:pic>
        <p:nvPicPr>
          <p:cNvPr id="421" name="Google Shape;42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2763" y="8169725"/>
            <a:ext cx="1985137" cy="1665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71488" rotWithShape="0" algn="bl" dir="6840000" dist="85725">
              <a:srgbClr val="000000">
                <a:alpha val="50000"/>
              </a:srgbClr>
            </a:outerShdw>
          </a:effectLst>
        </p:spPr>
      </p:pic>
      <p:pic>
        <p:nvPicPr>
          <p:cNvPr id="422" name="Google Shape;42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6223" y="5030699"/>
            <a:ext cx="3063454" cy="1535618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657225" rotWithShape="0" algn="bl" dir="10800000" dist="66675">
              <a:srgbClr val="000000">
                <a:alpha val="56000"/>
              </a:srgbClr>
            </a:outerShdw>
          </a:effectLst>
        </p:spPr>
      </p:pic>
      <p:pic>
        <p:nvPicPr>
          <p:cNvPr id="423" name="Google Shape;42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88122" y="3664378"/>
            <a:ext cx="3059653" cy="1535639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657225" rotWithShape="0" algn="bl" dir="10800000" dist="66675">
              <a:srgbClr val="000000">
                <a:alpha val="56000"/>
              </a:srgbClr>
            </a:outerShdw>
          </a:effectLst>
        </p:spPr>
      </p:pic>
      <p:pic>
        <p:nvPicPr>
          <p:cNvPr id="424" name="Google Shape;42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86200" y="2307979"/>
            <a:ext cx="3063500" cy="1535639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657225" rotWithShape="0" algn="bl" dir="10800000" dist="66675">
              <a:srgbClr val="000000">
                <a:alpha val="56000"/>
              </a:srgbClr>
            </a:outerShdw>
          </a:effectLst>
        </p:spPr>
      </p:pic>
      <p:pic>
        <p:nvPicPr>
          <p:cNvPr id="425" name="Google Shape;425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86200" y="943238"/>
            <a:ext cx="3063500" cy="1535628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657225" rotWithShape="0" algn="bl" dir="10800000" dist="66675">
              <a:srgbClr val="000000">
                <a:alpha val="56000"/>
              </a:srgbClr>
            </a:outerShdw>
          </a:effectLst>
        </p:spPr>
      </p:pic>
      <p:pic>
        <p:nvPicPr>
          <p:cNvPr id="426" name="Google Shape;426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12957" y="8169725"/>
            <a:ext cx="2627701" cy="16651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71488" rotWithShape="0" algn="bl" dir="6840000" dist="8572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